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D4AF37"/>
          </a:solidFill>
          <a:ln/>
        </p:spPr>
      </p:sp>
      <p:pic>
        <p:nvPicPr>
          <p:cNvPr id="3" name="Image 0" descr="/tmp/jil-briefings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65760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43891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JIL SOVEREIGN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02920" y="1554480"/>
            <a:ext cx="8046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Walk Into Any Audit Already Proven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502920" y="274320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defense and revenue integrity with contemporaneous, sealed evidence — not a scramble after the letter.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02920" y="384048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health systems · CFOs · Compliance · Revenue Integrity · General Counsel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Readiness Console (AREB)  ·  Demo console briefing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B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097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155448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 the Audit Readiness Console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256032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 findings, open an evidence path, and see how sealed artifacts are generated. Share this deck with compliance, RI, and GC.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02920" y="35661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https://customer.jilsovereign.com/demo-HOSP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" y="43891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JIL Sovereign Technologies, Inc.  ·  jilsovereign.com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INSTITUTIONAL JOB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Providers need proof before the audit — and dollars that were earned.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2697480" cy="2651760"/>
          </a:xfrm>
          <a:prstGeom prst="rect">
            <a:avLst/>
          </a:prstGeom>
          <a:solidFill>
            <a:srgbClr val="F8FAFC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554480"/>
            <a:ext cx="2697480" cy="73152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7830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E7A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2103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Audit readiness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283464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material claim should be attestable: coding, medical necessity, eligibility, face-to-face, level of care.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91840" y="1554480"/>
            <a:ext cx="2697480" cy="2651760"/>
          </a:xfrm>
          <a:prstGeom prst="rect">
            <a:avLst/>
          </a:prstGeom>
          <a:solidFill>
            <a:srgbClr val="F8FAFC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91840" y="1554480"/>
            <a:ext cx="2697480" cy="73152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12" name="Text 10"/>
          <p:cNvSpPr/>
          <p:nvPr/>
        </p:nvSpPr>
        <p:spPr>
          <a:xfrm>
            <a:off x="3474720" y="17830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E7A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RECAPTURE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474720" y="2103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Revenue integrity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474720" y="283464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Earned-but-unbilled and under-coded revenue within timely-filing windows — with a no-upcoding guardrail.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126480" y="1554480"/>
            <a:ext cx="2697480" cy="2651760"/>
          </a:xfrm>
          <a:prstGeom prst="rect">
            <a:avLst/>
          </a:prstGeom>
          <a:solidFill>
            <a:srgbClr val="F8FAFC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126480" y="1554480"/>
            <a:ext cx="2697480" cy="73152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17" name="Text 15"/>
          <p:cNvSpPr/>
          <p:nvPr/>
        </p:nvSpPr>
        <p:spPr>
          <a:xfrm>
            <a:off x="6309360" y="17830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E7A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LITIGATE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09360" y="2103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FCA / qui tam posture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309360" y="283464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Exposure quantified across scheme families and packaged for filing counsel before a relator forces the question.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 briefing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clinical / billing truth to sealed AREB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438912" cy="438912"/>
          </a:xfrm>
          <a:prstGeom prst="ellipse">
            <a:avLst/>
          </a:prstGeom>
          <a:solidFill>
            <a:srgbClr val="0E7A63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353312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data planes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43000" y="153619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Claims, EVV, clinical docs — client-resident or BYO warehouse. PHI minimized; member tokenization at ingest where required.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2057400"/>
            <a:ext cx="438912" cy="438912"/>
          </a:xfrm>
          <a:prstGeom prst="ellipse">
            <a:avLst/>
          </a:prstGeom>
          <a:solidFill>
            <a:srgbClr val="0E7A63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2130552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43000" y="20116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Deterministic checks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1343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Truth, LOC/SIA, LUPA/case-mix, Exposure Radar by clinician, Revenue Radar with no-upcoding guardrail.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02920" y="2834640"/>
            <a:ext cx="438912" cy="438912"/>
          </a:xfrm>
          <a:prstGeom prst="ellipse">
            <a:avLst/>
          </a:prstGeom>
          <a:solidFill>
            <a:srgbClr val="0E7A63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2907792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143000" y="278892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 compliance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43000" y="309067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Compliant episodes attested with contemporaneous evidence; exceptions surface with quant dollars.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02920" y="3611880"/>
            <a:ext cx="438912" cy="438912"/>
          </a:xfrm>
          <a:prstGeom prst="ellipse">
            <a:avLst/>
          </a:prstGeom>
          <a:solidFill>
            <a:srgbClr val="0E7A63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3685032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43000" y="356616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Seal for counsel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143000" y="386791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AREB for provider defense; CREB® when legal framing is required — same hybrid PQ seal suite.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 briefing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 NOW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400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Because “we’ll pull charts if they ask” is not a strategy.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406908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15544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velocity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" y="18745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Plans and contractors move faster than chart rooms. Pre-attested evidence shortens the fight.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54880" y="1371600"/>
            <a:ext cx="406908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83480" y="15544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FCA climate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983480" y="18745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Relators and DOJ reward contemporaneous documentation. Sealed records are designed for that world.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743200"/>
            <a:ext cx="406908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85800" y="2926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left on table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85800" y="32461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Under-coding and missed SIA/LOC are real dollars — captured without upcoding fiction.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754880" y="2743200"/>
            <a:ext cx="406908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983480" y="2926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&amp; bond markets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983480" y="32461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 narrative needs measurable control, not slideware.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 briefing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JIL DIFFERENT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another dashboard. Sealed, attributable evidence.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566928"/>
          </a:xfrm>
          <a:prstGeom prst="rect">
            <a:avLst/>
          </a:prstGeom>
          <a:solidFill>
            <a:srgbClr val="FAF6E8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298448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Defense-first product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0" y="1298448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AREB is built for providers — dual face with payer PIEB never mixed on one engagement.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57200" y="1847088"/>
            <a:ext cx="8229600" cy="56692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1956816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Sealed, not screenshotted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657600" y="1956816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PQ seals + independent timestamps on the evidence you hand counsel.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2505456"/>
            <a:ext cx="8229600" cy="566928"/>
          </a:xfrm>
          <a:prstGeom prst="rect">
            <a:avLst/>
          </a:prstGeom>
          <a:solidFill>
            <a:srgbClr val="FAF6E8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615184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with guardrails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657600" y="2615184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Radar recaptures earned dollars with mandatory no-upcoding policy.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3163824"/>
            <a:ext cx="8229600" cy="56692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27355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Post-acute depth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657600" y="327355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health &amp; hospice eligibility, F2F, certification, LOC — not only acute DRG theater.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57200" y="3822192"/>
            <a:ext cx="8229600" cy="566928"/>
          </a:xfrm>
          <a:prstGeom prst="rect">
            <a:avLst/>
          </a:prstGeom>
          <a:solidFill>
            <a:srgbClr val="FAF6E8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39319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is operational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657600" y="393192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customer.jilsovereign.com/demo-HOSP is a working console on real engagement findings.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 briefing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PROOF STACK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Court-grade seals — not screenshots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4069080" cy="1234440"/>
          </a:xfrm>
          <a:prstGeom prst="rect">
            <a:avLst/>
          </a:prstGeom>
          <a:solidFill>
            <a:srgbClr val="12141C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600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Ed25519 + ML-DSA-65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" y="19659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classical + post-quantum signatures on every sealed artifact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371600"/>
            <a:ext cx="4069080" cy="1234440"/>
          </a:xfrm>
          <a:prstGeom prst="rect">
            <a:avLst/>
          </a:prstGeom>
          <a:solidFill>
            <a:srgbClr val="12141C"/>
          </a:solidFill>
          <a:ln/>
        </p:spPr>
      </p:sp>
      <p:sp>
        <p:nvSpPr>
          <p:cNvPr id="9" name="Text 7"/>
          <p:cNvSpPr/>
          <p:nvPr/>
        </p:nvSpPr>
        <p:spPr>
          <a:xfrm>
            <a:off x="4983480" y="1600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Hash-chained ledger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983480" y="19659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Tamper-evident sequence; verify fails closed on mutation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2788920"/>
            <a:ext cx="4069080" cy="1234440"/>
          </a:xfrm>
          <a:prstGeom prst="rect">
            <a:avLst/>
          </a:prstGeom>
          <a:solidFill>
            <a:srgbClr val="12141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30175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RFC3161 + OpenTimestamps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85800" y="33832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time anchors (TSA + Bitcoin where enabled)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754880" y="2788920"/>
            <a:ext cx="4069080" cy="1234440"/>
          </a:xfrm>
          <a:prstGeom prst="rect">
            <a:avLst/>
          </a:prstGeom>
          <a:solidFill>
            <a:srgbClr val="12141C"/>
          </a:solidFill>
          <a:ln/>
        </p:spPr>
      </p:sp>
      <p:sp>
        <p:nvSpPr>
          <p:cNvPr id="15" name="Text 13"/>
          <p:cNvSpPr/>
          <p:nvPr/>
        </p:nvSpPr>
        <p:spPr>
          <a:xfrm>
            <a:off x="4983480" y="30175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CREB® / RREB™ / AREB / PIEB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983480" y="33832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evidence engine; framing for SIU, AP, defense, or recovery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SEE IN THE DEMO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Meridian Health System · Audit Readiness Console (demo tenant)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91440" cy="502920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88720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Care · Revenue Integrity (AREB)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14447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Earned-but-unbilled / under-coded recapture within timely filing.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91440" cy="502920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1828800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Internal Audit (AREB)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77240" y="208483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Coding, necessity, referral rules attested; exceptions only.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468880"/>
            <a:ext cx="91440" cy="502920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468880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FCA / Qui Tam (CREB)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77240" y="27249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Exposure quantified and packaged for defense counsel.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3108960"/>
            <a:ext cx="91440" cy="502920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3108960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Health &amp; Hospice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77240" y="336499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Post-acute compliance on eligibility, F2F, certification, LOC.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 briefing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E7A63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STATUS QUO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institutions usually buy — and what JIL changes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411480"/>
          </a:xfrm>
          <a:prstGeom prst="rect">
            <a:avLst/>
          </a:prstGeom>
          <a:solidFill>
            <a:srgbClr val="0B0B0F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126187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017520" y="126187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tools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0" y="126187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JIL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645920"/>
            <a:ext cx="8229600" cy="54864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" y="175564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artifact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017520" y="175564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Workplan / checklist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0" y="1755648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Sealed AREB / CREB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2240280"/>
            <a:ext cx="8229600" cy="5486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" y="235000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proof exists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017520" y="235000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request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943600" y="2350008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the letter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2834640"/>
            <a:ext cx="8229600" cy="54864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8" name="Text 16"/>
          <p:cNvSpPr/>
          <p:nvPr/>
        </p:nvSpPr>
        <p:spPr>
          <a:xfrm>
            <a:off x="594360" y="29443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tools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017520" y="294436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upcoding risk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43600" y="2944368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No-upcoding guardrail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3429000"/>
            <a:ext cx="8229600" cy="5486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Text 20"/>
          <p:cNvSpPr/>
          <p:nvPr/>
        </p:nvSpPr>
        <p:spPr>
          <a:xfrm>
            <a:off x="594360" y="353872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Payer vs provider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017520" y="353872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BI soup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943600" y="3538728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allegiance firewall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57200" y="4023360"/>
            <a:ext cx="8229600" cy="54864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413308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Tamper story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017520" y="413308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IT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943600" y="4133088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verify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 briefing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2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VS AS-BUILT — WE SAY IT OUT LOUD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85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Institutional trust starts with honest product language.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8229600" cy="65836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463040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JIL practice medicine or give legal advice?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169164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JIL produces attributable evidence and operational packages. Clinicians and counsel own professional judgment.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" y="2148840"/>
            <a:ext cx="8229600" cy="65836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240280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this the same product as the payer console?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24688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seal engine; opposite allegiance. Provider engagements cannot open payer recovery routes.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926080"/>
            <a:ext cx="8229600" cy="65836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017520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about PHI?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" y="324612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prefers tokenization and least-privilege data planes. Production requires appropriate BAA / contracting.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 briefing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 Into Any Audit Already Proven</dc:title>
  <dc:subject>Audit Readiness Console (AREB)</dc:subject>
  <dc:creator>JIL Sovereign Technologies, Inc.</dc:creator>
  <cp:lastModifiedBy>JIL Sovereign Technologies, Inc.</cp:lastModifiedBy>
  <cp:revision>1</cp:revision>
  <dcterms:created xsi:type="dcterms:W3CDTF">2026-08-07T19:56:50Z</dcterms:created>
  <dcterms:modified xsi:type="dcterms:W3CDTF">2026-08-07T19:56:50Z</dcterms:modified>
</cp:coreProperties>
</file>