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D4AF37"/>
          </a:solidFill>
          <a:ln/>
        </p:spPr>
      </p:sp>
      <p:pic>
        <p:nvPicPr>
          <p:cNvPr id="3" name="Image 0" descr="/tmp/jil-briefings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65760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43891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JIL SOVEREIGN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502920" y="1554480"/>
            <a:ext cx="8046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Payment Integrity that Survives Counsel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502920" y="274320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waste, abuse, and error — then prove fraud with court-grade, post-quantum sealed evidence.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02920" y="384048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Medicaid / Medicare Advantage MCOs · SIU · Plan Finance · Compliance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Integrity Console (PIEB)  ·  Demo console briefing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STATUS QUO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institutions usually buy — and what JIL changes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411480"/>
          </a:xfrm>
          <a:prstGeom prst="rect">
            <a:avLst/>
          </a:prstGeom>
          <a:solidFill>
            <a:srgbClr val="0B0B0F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126187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017520" y="126187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tools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0" y="126187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JIL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645920"/>
            <a:ext cx="8229600" cy="54864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0" name="Text 8"/>
          <p:cNvSpPr/>
          <p:nvPr/>
        </p:nvSpPr>
        <p:spPr>
          <a:xfrm>
            <a:off x="594360" y="175564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artifact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017520" y="175564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/ alert list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0" y="1755648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Sealed evidence bundle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2240280"/>
            <a:ext cx="8229600" cy="5486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594360" y="235000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Fraud vs WAE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017520" y="235000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mixed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943600" y="2350008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Explicitly separated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7200" y="2834640"/>
            <a:ext cx="8229600" cy="54864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8" name="Text 16"/>
          <p:cNvSpPr/>
          <p:nvPr/>
        </p:nvSpPr>
        <p:spPr>
          <a:xfrm>
            <a:off x="594360" y="294436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RADV posture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017520" y="294436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Spreadsheet after the letter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943600" y="2944368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Quantified + self-disclosure path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57200" y="3429000"/>
            <a:ext cx="8229600" cy="5486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Text 20"/>
          <p:cNvSpPr/>
          <p:nvPr/>
        </p:nvSpPr>
        <p:spPr>
          <a:xfrm>
            <a:off x="594360" y="353872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handoff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017520" y="353872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Ad-hoc PDF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943600" y="3538728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CREB® / RREB™ framed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57200" y="4023360"/>
            <a:ext cx="8229600" cy="54864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413308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Tamper story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017520" y="413308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the vendor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943600" y="4133088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47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verify path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MCO briefing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2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VS AS-BUILT — WE SAY IT OUT LOUD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85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Institutional trust starts with honest product language.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8229600" cy="65836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463040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WAE the same as fraud?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169164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WAE is operational recovery; fraud is a higher bar for SIU / counsel. JIL separates the paths on purpose.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57200" y="2148840"/>
            <a:ext cx="8229600" cy="65836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240280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RADV mean we auto-disclose to CMS?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246888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JIL quantifies exposure and packages evidence. Disclosure is a plan / counsel decision.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926080"/>
            <a:ext cx="8229600" cy="65836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017520"/>
            <a:ext cx="7863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seals replace legal judgment?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" y="324612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JIL packages attributable evidence; SIU and counsel decide what to file.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MCO briefing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0B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097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155448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 the Payment Integrity Console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256032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WAE recoveries, RADV exposure, and fraud-proof bundles on the live demo. Then download this deck for SIU, finance, and procurement.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02920" y="356616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https://customer.jilsovereign.com/demo-MCO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02920" y="43891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JIL Sovereign Technologies, Inc.  ·  jilsovereign.com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INSTITUTIONAL JOB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85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Payers need dollars back — and evidence that holds.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2697480" cy="2651760"/>
          </a:xfrm>
          <a:prstGeom prst="rect">
            <a:avLst/>
          </a:prstGeom>
          <a:solidFill>
            <a:srgbClr val="F8FAFC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554480"/>
            <a:ext cx="2697480" cy="73152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7830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26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2103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Improper payments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283464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Overpayments hide in volume. Ranking by exposure is table stakes; packaging for SIU and MFCU is not.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91840" y="1554480"/>
            <a:ext cx="2697480" cy="2651760"/>
          </a:xfrm>
          <a:prstGeom prst="rect">
            <a:avLst/>
          </a:prstGeom>
          <a:solidFill>
            <a:srgbClr val="F8FAFC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91840" y="1554480"/>
            <a:ext cx="2697480" cy="73152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12" name="Text 10"/>
          <p:cNvSpPr/>
          <p:nvPr/>
        </p:nvSpPr>
        <p:spPr>
          <a:xfrm>
            <a:off x="3474720" y="17830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26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474720" y="2103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Fraud vs WAE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474720" y="283464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provable fraud from ordinary waste/abuse/error so counsel gets the right instrument, not a noise dump.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126480" y="1554480"/>
            <a:ext cx="2697480" cy="2651760"/>
          </a:xfrm>
          <a:prstGeom prst="rect">
            <a:avLst/>
          </a:prstGeom>
          <a:solidFill>
            <a:srgbClr val="F8FAFC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126480" y="1554480"/>
            <a:ext cx="2697480" cy="73152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17" name="Text 15"/>
          <p:cNvSpPr/>
          <p:nvPr/>
        </p:nvSpPr>
        <p:spPr>
          <a:xfrm>
            <a:off x="6309360" y="17830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26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309360" y="2103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Audit &amp; RADV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309360" y="283464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Risk-adjustment exposure quantified with a documented self-disclosure path — not a spreadsheet surprise.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MCO briefing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claims feed to sealed recovery ledger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438912" cy="438912"/>
          </a:xfrm>
          <a:prstGeom prst="ellipse">
            <a:avLst/>
          </a:prstGeom>
          <a:solidFill>
            <a:srgbClr val="002677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353312"/>
            <a:ext cx="438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Ingest &amp; normalize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43000" y="153619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837/835 and plan data into canonical claims (member tokenized). Control totals and reconciliation first.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" y="2057400"/>
            <a:ext cx="438912" cy="438912"/>
          </a:xfrm>
          <a:prstGeom prst="ellipse">
            <a:avLst/>
          </a:prstGeom>
          <a:solidFill>
            <a:srgbClr val="002677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2130552"/>
            <a:ext cx="438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43000" y="20116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Deterministic detection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1343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Improper Payment, Recovery Radar, Network Graph, Pre-Pay Interdiction, Contract Intelligence — ML may rank; money decisions stay rule-bound.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02920" y="2834640"/>
            <a:ext cx="438912" cy="438912"/>
          </a:xfrm>
          <a:prstGeom prst="ellipse">
            <a:avLst/>
          </a:prstGeom>
          <a:solidFill>
            <a:srgbClr val="002677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" y="2907792"/>
            <a:ext cx="438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143000" y="278892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lifecycle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43000" y="309067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queue, provider drill-down, disposition. Happy path is quiet; blocks and holds stay hard.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02920" y="3611880"/>
            <a:ext cx="438912" cy="438912"/>
          </a:xfrm>
          <a:prstGeom prst="ellipse">
            <a:avLst/>
          </a:prstGeom>
          <a:solidFill>
            <a:srgbClr val="002677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" y="3685032"/>
            <a:ext cx="438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43000" y="356616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Seal &amp; hand off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143000" y="3867912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CREB® (legal/SIU) or RREB™ (AP/collections) on the same evidence chain — hybrid PQ seals + independent timestamps.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MCO briefing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 NOW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400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Because “we found something” is not an institutional product.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406908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" y="15544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SIU backlog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" y="18745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Analysts drown in alerts without court-ready packages. JIL’s product is the package.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754880" y="1371600"/>
            <a:ext cx="406908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983480" y="15544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Counsel pressure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983480" y="18745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counsel and MFCUs ask “what can you prove?” Sealed attestations answer that question.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743200"/>
            <a:ext cx="406908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85800" y="2926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 eyes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85800" y="32461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CMS and state partners reward documented integrity — not black-box scores.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754880" y="2743200"/>
            <a:ext cx="4069080" cy="1188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270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983480" y="29260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risk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983480" y="32461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recovery programs need attributable evidence, not vendor PDF theater.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MCO briefing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JIL DIFFERENT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another dashboard. Sealed, attributable evidence.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566928"/>
          </a:xfrm>
          <a:prstGeom prst="rect">
            <a:avLst/>
          </a:prstGeom>
          <a:solidFill>
            <a:srgbClr val="FAF6E8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298448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as product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0" y="1298448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material action can emit a sealed, verifiable artifact — not a dashboard export.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57200" y="1847088"/>
            <a:ext cx="8229600" cy="56692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1956816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Payer / provider firewall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657600" y="1956816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separation: provider engagements cannot hit payer routes (403 by construction).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2505456"/>
            <a:ext cx="8229600" cy="566928"/>
          </a:xfrm>
          <a:prstGeom prst="rect">
            <a:avLst/>
          </a:prstGeom>
          <a:solidFill>
            <a:srgbClr val="FAF6E8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2615184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Post-quantum hybrid seals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657600" y="2615184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Ed25519 + ML-DSA-65 with hash chain, RFC3161, OpenTimestamps→BTC where enabled.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3163824"/>
            <a:ext cx="8229600" cy="566928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327355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 design vs as-built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657600" y="3273552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teach what is live vs roadmap — institutional buyers hate vapor.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57200" y="3822192"/>
            <a:ext cx="8229600" cy="566928"/>
          </a:xfrm>
          <a:prstGeom prst="rect">
            <a:avLst/>
          </a:prstGeom>
          <a:solidFill>
            <a:srgbClr val="FAF6E8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393192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is real data plane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657600" y="393192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Console on customer.jilsovereign.com/demo-MCO runs against live engagement findings, not canned slides.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MCO briefing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PROOF STACK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Court-grade seals — not screenshots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4069080" cy="1234440"/>
          </a:xfrm>
          <a:prstGeom prst="rect">
            <a:avLst/>
          </a:prstGeom>
          <a:solidFill>
            <a:srgbClr val="12141C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1600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Ed25519 + ML-DSA-65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" y="19659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classical + post-quantum signatures on every sealed artifact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371600"/>
            <a:ext cx="4069080" cy="1234440"/>
          </a:xfrm>
          <a:prstGeom prst="rect">
            <a:avLst/>
          </a:prstGeom>
          <a:solidFill>
            <a:srgbClr val="12141C"/>
          </a:solidFill>
          <a:ln/>
        </p:spPr>
      </p:sp>
      <p:sp>
        <p:nvSpPr>
          <p:cNvPr id="9" name="Text 7"/>
          <p:cNvSpPr/>
          <p:nvPr/>
        </p:nvSpPr>
        <p:spPr>
          <a:xfrm>
            <a:off x="4983480" y="1600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Hash-chained ledger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983480" y="19659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Tamper-evident sequence; verify fails closed on mutation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2788920"/>
            <a:ext cx="4069080" cy="1234440"/>
          </a:xfrm>
          <a:prstGeom prst="rect">
            <a:avLst/>
          </a:prstGeom>
          <a:solidFill>
            <a:srgbClr val="12141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30175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RFC3161 + OpenTimestamps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85800" y="33832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time anchors (TSA + Bitcoin where enabled)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754880" y="2788920"/>
            <a:ext cx="4069080" cy="1234440"/>
          </a:xfrm>
          <a:prstGeom prst="rect">
            <a:avLst/>
          </a:prstGeom>
          <a:solidFill>
            <a:srgbClr val="12141C"/>
          </a:solidFill>
          <a:ln/>
        </p:spPr>
      </p:sp>
      <p:sp>
        <p:nvSpPr>
          <p:cNvPr id="15" name="Text 13"/>
          <p:cNvSpPr/>
          <p:nvPr/>
        </p:nvSpPr>
        <p:spPr>
          <a:xfrm>
            <a:off x="4983480" y="30175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CREB® / RREB™ / AREB / PIEB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983480" y="33832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evidence engine; framing for SIU, AP, defense, or recovery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SEE IN THE DEMO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UnitedHealth Group · Payment Integrity Console (demo tenant)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91440" cy="502920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188720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Fraud Proof engagement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77240" y="14447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Provable fraud isolated and packaged as court-ready Evidence Bundles for SIU / MFCU handoff.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57200" y="1828800"/>
            <a:ext cx="91440" cy="502920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1828800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WAE Recovery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77240" y="208483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Waste · Abuse · Error ranked by economic exposure for operational recoveries — not conflated with fraud.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468880"/>
            <a:ext cx="91440" cy="502920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468880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Adjustment (RADV)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77240" y="272491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HCC / RADV exposure quantified with a documented self-disclosure path and sealed evidence.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3108960"/>
            <a:ext cx="91440" cy="502920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3108960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AVA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77240" y="336499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In-console co-pilot grounded in the same engagement data — assist, never invent money decisions.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MCO briefing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WAE · WASTE · ABUSE · ERROR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WAE recovery without polluting the fraud path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improper payment dollars are WAE — not prosecutable fraud. Treating them the same burns SIU capacity and weakens counsel’s case.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783080"/>
            <a:ext cx="256032" cy="256032"/>
          </a:xfrm>
          <a:prstGeom prst="ellipse">
            <a:avLst/>
          </a:prstGeom>
          <a:solidFill>
            <a:srgbClr val="002677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81051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60120" y="1737360"/>
            <a:ext cx="7589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Rank by recoverable economics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60120" y="1993392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Clusters surface by exposure so AP / recovery ops work the highest-yield WAE first — velocity without legal theater.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2423160"/>
            <a:ext cx="256032" cy="256032"/>
          </a:xfrm>
          <a:prstGeom prst="ellipse">
            <a:avLst/>
          </a:prstGeom>
          <a:solidFill>
            <a:srgbClr val="002677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" y="245059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60120" y="2377440"/>
            <a:ext cx="7589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fraud out of the WAE pile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60120" y="2633472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Provable fraud is isolated into a separate engagement path so SIU and MFCU get clean packages, not mixed noise.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02920" y="3063240"/>
            <a:ext cx="256032" cy="256032"/>
          </a:xfrm>
          <a:prstGeom prst="ellipse">
            <a:avLst/>
          </a:prstGeom>
          <a:solidFill>
            <a:srgbClr val="002677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309067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60120" y="3017520"/>
            <a:ext cx="7589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dispositions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60120" y="3273552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Hold, remediate, escalate, close — with an attributable trail. Happy path stays quiet; exceptions stay hard.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02920" y="3703320"/>
            <a:ext cx="256032" cy="256032"/>
          </a:xfrm>
          <a:prstGeom prst="ellipse">
            <a:avLst/>
          </a:prstGeom>
          <a:solidFill>
            <a:srgbClr val="002677"/>
          </a:solidFill>
          <a:ln/>
        </p:spPr>
      </p:sp>
      <p:sp>
        <p:nvSpPr>
          <p:cNvPr id="19" name="Text 17"/>
          <p:cNvSpPr/>
          <p:nvPr/>
        </p:nvSpPr>
        <p:spPr>
          <a:xfrm>
            <a:off x="502920" y="373075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960120" y="3657600"/>
            <a:ext cx="7589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Sealed RREB™ when AP needs it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60120" y="3913632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evidence chain as legal CREB®, framed for collections / AP when the work is recovery — not a qui tam memo.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MCO briefing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0267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74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7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RADV · RISK ADJUSTMENT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RADV / HCC exposure you can disclose and defend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Risk-adjustment audits and RADV cycles punish vague support. JIL quantifies exposure and packages self-disclosure readiness with sealed records.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783080"/>
            <a:ext cx="256032" cy="256032"/>
          </a:xfrm>
          <a:prstGeom prst="ellipse">
            <a:avLst/>
          </a:prstGeom>
          <a:solidFill>
            <a:srgbClr val="002677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81051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60120" y="1737360"/>
            <a:ext cx="7589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Quantify HCC / RADV exposure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60120" y="1993392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 map to economic exposure so finance and compliance see the real dollar surface — not a raw alert count.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2423160"/>
            <a:ext cx="256032" cy="256032"/>
          </a:xfrm>
          <a:prstGeom prst="ellipse">
            <a:avLst/>
          </a:prstGeom>
          <a:solidFill>
            <a:srgbClr val="002677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" y="245059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60120" y="2377440"/>
            <a:ext cx="7589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self-disclosure path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60120" y="2633472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institution chooses to self-disclose, the record is already contemporaneous and attributable — not rebuilt after the letter.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02920" y="3063240"/>
            <a:ext cx="256032" cy="256032"/>
          </a:xfrm>
          <a:prstGeom prst="ellipse">
            <a:avLst/>
          </a:prstGeom>
          <a:solidFill>
            <a:srgbClr val="002677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309067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60120" y="3017520"/>
            <a:ext cx="7589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Evidence, not vibes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60120" y="3273552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for risk-adjustment integrity rides the same hybrid post-quantum seal stack as payment-integrity cases.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02920" y="3703320"/>
            <a:ext cx="256032" cy="256032"/>
          </a:xfrm>
          <a:prstGeom prst="ellipse">
            <a:avLst/>
          </a:prstGeom>
          <a:solidFill>
            <a:srgbClr val="002677"/>
          </a:solidFill>
          <a:ln/>
        </p:spPr>
      </p:sp>
      <p:sp>
        <p:nvSpPr>
          <p:cNvPr id="19" name="Text 17"/>
          <p:cNvSpPr/>
          <p:nvPr/>
        </p:nvSpPr>
        <p:spPr>
          <a:xfrm>
            <a:off x="502920" y="3730752"/>
            <a:ext cx="256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960120" y="3657600"/>
            <a:ext cx="7589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engagement on the console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60120" y="3913632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demo-MCO includes a Risk Adjustment / RADV program card so stakeholders can open real findings in the work queue.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MCO briefing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02920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· JIL Sovereign Technologies, Inc.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Payment Integrity that Survives Counsel</dc:title>
  <dc:subject>Payment Integrity Console (PIEB)</dc:subject>
  <dc:creator>JIL Sovereign Technologies, Inc.</dc:creator>
  <cp:lastModifiedBy>JIL Sovereign Technologies, Inc.</cp:lastModifiedBy>
  <cp:revision>1</cp:revision>
  <dcterms:created xsi:type="dcterms:W3CDTF">2026-08-07T19:56:50Z</dcterms:created>
  <dcterms:modified xsi:type="dcterms:W3CDTF">2026-08-07T19:56:50Z</dcterms:modified>
</cp:coreProperties>
</file>